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8" r:id="rId4"/>
    <p:sldId id="269" r:id="rId5"/>
    <p:sldId id="270" r:id="rId6"/>
    <p:sldId id="271" r:id="rId7"/>
    <p:sldId id="272" r:id="rId8"/>
    <p:sldId id="274" r:id="rId9"/>
    <p:sldId id="275" r:id="rId10"/>
    <p:sldId id="277" r:id="rId11"/>
    <p:sldId id="267" r:id="rId12"/>
    <p:sldId id="259" r:id="rId13"/>
    <p:sldId id="260" r:id="rId14"/>
    <p:sldId id="278" r:id="rId15"/>
    <p:sldId id="279" r:id="rId16"/>
    <p:sldId id="257" r:id="rId17"/>
    <p:sldId id="261" r:id="rId18"/>
    <p:sldId id="262" r:id="rId19"/>
    <p:sldId id="263" r:id="rId20"/>
    <p:sldId id="264" r:id="rId21"/>
    <p:sldId id="265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2" autoAdjust="0"/>
  </p:normalViewPr>
  <p:slideViewPr>
    <p:cSldViewPr>
      <p:cViewPr varScale="1">
        <p:scale>
          <a:sx n="99" d="100"/>
          <a:sy n="99" d="100"/>
        </p:scale>
        <p:origin x="-12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F296D18E-BB0B-485F-8330-630D3AC9D2D4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144AA15A-AC36-46A6-9E27-1576A94F7A3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D18E-BB0B-485F-8330-630D3AC9D2D4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AA15A-AC36-46A6-9E27-1576A94F7A3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D18E-BB0B-485F-8330-630D3AC9D2D4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AA15A-AC36-46A6-9E27-1576A94F7A3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D18E-BB0B-485F-8330-630D3AC9D2D4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AA15A-AC36-46A6-9E27-1576A94F7A3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F296D18E-BB0B-485F-8330-630D3AC9D2D4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144AA15A-AC36-46A6-9E27-1576A94F7A3E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ru-RU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296D18E-BB0B-485F-8330-630D3AC9D2D4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44AA15A-AC36-46A6-9E27-1576A94F7A3E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296D18E-BB0B-485F-8330-630D3AC9D2D4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44AA15A-AC36-46A6-9E27-1576A94F7A3E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D18E-BB0B-485F-8330-630D3AC9D2D4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AA15A-AC36-46A6-9E27-1576A94F7A3E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D18E-BB0B-485F-8330-630D3AC9D2D4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AA15A-AC36-46A6-9E27-1576A94F7A3E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296D18E-BB0B-485F-8330-630D3AC9D2D4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44AA15A-AC36-46A6-9E27-1576A94F7A3E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D18E-BB0B-485F-8330-630D3AC9D2D4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A15A-AC36-46A6-9E27-1576A94F7A3E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296D18E-BB0B-485F-8330-630D3AC9D2D4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144AA15A-AC36-46A6-9E27-1576A94F7A3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780928"/>
            <a:ext cx="4464496" cy="1069975"/>
          </a:xfrm>
        </p:spPr>
        <p:txBody>
          <a:bodyPr/>
          <a:lstStyle/>
          <a:p>
            <a:r>
              <a:rPr lang="ru-RU" b="1" dirty="0"/>
              <a:t>Компьютер как универсальное устройство для работы с информацией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6781800" cy="5585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Тест по информатике для 8 «В» класса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5661248"/>
            <a:ext cx="39646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Составил учитель информатики и ИКТ </a:t>
            </a:r>
          </a:p>
          <a:p>
            <a:pPr algn="r"/>
            <a:r>
              <a:rPr lang="ru-RU" dirty="0" smtClean="0"/>
              <a:t>МБОУ Кольской СОШ №2</a:t>
            </a:r>
          </a:p>
          <a:p>
            <a:pPr algn="r"/>
            <a:r>
              <a:rPr lang="ru-RU" dirty="0" smtClean="0"/>
              <a:t>Асеев И.В.</a:t>
            </a:r>
            <a:endParaRPr lang="ru-RU" dirty="0"/>
          </a:p>
        </p:txBody>
      </p:sp>
      <p:pic>
        <p:nvPicPr>
          <p:cNvPr id="1026" name="Picture 2" descr="http://duffiescopier.com/system/sites/401/photos/14057/desktop_computer_51220121207-21833-l6unhl-0_orig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7185"/>
            <a:ext cx="38862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8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Какие носители информации в процессе ее хранения позволяют сохранить ее на долгое время?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23528" y="2420888"/>
            <a:ext cx="8229600" cy="4144963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/>
              <a:t>внешняя память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внутренняя </a:t>
            </a:r>
            <a:r>
              <a:rPr lang="ru-RU" sz="2800" dirty="0"/>
              <a:t>память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внутренняя </a:t>
            </a:r>
            <a:r>
              <a:rPr lang="ru-RU" sz="2800" dirty="0"/>
              <a:t>и внешняя память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87888" y="1484784"/>
            <a:ext cx="535724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9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83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из перечисленного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b="1" dirty="0"/>
              <a:t> является средством воспроизведения информации с ее носителя?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4144963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/>
              <a:t>граммофон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патефон </a:t>
            </a:r>
            <a:endParaRPr lang="ru-RU" sz="2800" dirty="0"/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магнитофон </a:t>
            </a:r>
            <a:endParaRPr lang="ru-RU" sz="2800" dirty="0"/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телефон </a:t>
            </a:r>
            <a:endParaRPr lang="ru-RU" sz="2800" dirty="0"/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24862" y="1688034"/>
            <a:ext cx="886781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0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AutoShape 2" descr="https://encrypted-tbn2.gstatic.com/images?q=tbn:ANd9GcTktrfu0pu_52ZqBtSr5xkBylYDJ_t1pGw3rltegjRM78SRNtEPf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i063.radikal.ru/0912/12/a5120ad5e0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30003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8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из перечисленного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b="1" dirty="0"/>
              <a:t> является средством передачи информации?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4144963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/>
              <a:t>спутниковая связь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радиосвязь </a:t>
            </a:r>
            <a:endParaRPr lang="ru-RU" sz="2800" dirty="0"/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телевидение </a:t>
            </a:r>
            <a:endParaRPr lang="ru-RU" sz="2800" dirty="0"/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фотопленка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00466" y="1231219"/>
            <a:ext cx="886781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02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из перечисленного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b="1" dirty="0"/>
              <a:t> является средством обработки информации?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4144963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/>
              <a:t>русские счеты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бумага </a:t>
            </a:r>
            <a:endParaRPr lang="ru-RU" sz="2800" dirty="0"/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логарифмическая </a:t>
            </a:r>
            <a:r>
              <a:rPr lang="ru-RU" sz="2800" dirty="0"/>
              <a:t>линейка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калькулятор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24863" y="1226369"/>
            <a:ext cx="886781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8194" name="Picture 2" descr="http://t2.gstatic.com/images?q=tbn:ANd9GcQ2PxietwvnN3OLYj_SdQ-PT-XJIhlkBOgBftIumlMNSd3kxqTW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41168"/>
            <a:ext cx="395287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omputerhistory.narod.ru/vichislit_prisposob_ustrojstva/sch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499" y="2030413"/>
            <a:ext cx="37147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1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Оператор сделал видеозапись праздничного события и передал ее на телевидение. Какие информационные процессы были осуществлены?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23528" y="3356992"/>
            <a:ext cx="8229600" cy="2804195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/>
              <a:t>Поиск, хранение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Передача</a:t>
            </a:r>
            <a:r>
              <a:rPr lang="ru-RU" sz="2800" dirty="0"/>
              <a:t>, обработка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Обработка</a:t>
            </a:r>
            <a:r>
              <a:rPr lang="ru-RU" sz="2800" dirty="0"/>
              <a:t>, хранение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Хранение</a:t>
            </a:r>
            <a:r>
              <a:rPr lang="ru-RU" sz="2800" dirty="0"/>
              <a:t>, передача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12360" y="2060848"/>
            <a:ext cx="886781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170" name="Picture 2" descr="http://pngicon.ru/data/media/4/videokame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750" y="3048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63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 информационному каналу связи информация может </a:t>
            </a:r>
            <a:r>
              <a:rPr lang="ru-RU" b="1" dirty="0" smtClean="0"/>
              <a:t>…</a:t>
            </a:r>
            <a:endParaRPr lang="ru-RU" b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23528" y="2564904"/>
            <a:ext cx="8229600" cy="2804195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/>
              <a:t>кодироваться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передаваться </a:t>
            </a:r>
            <a:endParaRPr lang="ru-RU" sz="2800" dirty="0"/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обрабатываться </a:t>
            </a:r>
            <a:endParaRPr lang="ru-RU" sz="2800" dirty="0"/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передаваться </a:t>
            </a:r>
            <a:r>
              <a:rPr lang="ru-RU" sz="2800" dirty="0"/>
              <a:t>и обрабатываться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24863" y="764704"/>
            <a:ext cx="886781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148" name="Picture 4" descr="http://alfait.su/images/link-ca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4200525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4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914400"/>
          </a:xfrm>
        </p:spPr>
        <p:txBody>
          <a:bodyPr>
            <a:normAutofit/>
          </a:bodyPr>
          <a:lstStyle/>
          <a:p>
            <a:r>
              <a:rPr lang="ru-RU" b="1" dirty="0"/>
              <a:t>Компьютерная сеть – </a:t>
            </a:r>
            <a:r>
              <a:rPr lang="ru-RU" b="1" dirty="0" smtClean="0"/>
              <a:t>это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144963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совокупность </a:t>
            </a:r>
            <a:r>
              <a:rPr lang="ru-RU" sz="2800" dirty="0"/>
              <a:t>компьютеров и различных устройств, обеспечивающих информационный обмен между компьютерами в сети без использования каких-либо промежуточных носителей </a:t>
            </a:r>
            <a:r>
              <a:rPr lang="ru-RU" sz="2800" dirty="0" smtClean="0"/>
              <a:t>информации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/>
              <a:t>объединение компьютеров, расположенных на большом расстоянии, для общего использования мировых информационных ресурсов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/>
              <a:t>объединение компьютеров, расположенных на небольшом расстоянии друг от друга 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924863" y="764704"/>
            <a:ext cx="886781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5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27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914400"/>
          </a:xfrm>
        </p:spPr>
        <p:txBody>
          <a:bodyPr>
            <a:normAutofit/>
          </a:bodyPr>
          <a:lstStyle/>
          <a:p>
            <a:r>
              <a:rPr lang="ru-RU" b="1" dirty="0"/>
              <a:t>Нарушением авторских прав является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144963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/>
              <a:t>скачивание из Интернета полной версии видеофильма и его просмотр без соответствующей платы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списывание </a:t>
            </a:r>
            <a:r>
              <a:rPr lang="ru-RU" sz="2800" dirty="0"/>
              <a:t>домашней работы у соседа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цитирование </a:t>
            </a:r>
            <a:r>
              <a:rPr lang="ru-RU" sz="2800" dirty="0"/>
              <a:t>художественного произведения при написании сочинения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чтение </a:t>
            </a:r>
            <a:r>
              <a:rPr lang="ru-RU" sz="2800" dirty="0"/>
              <a:t>книг, взятых их библиотеки, без какой-либо платы за их использование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56376" y="1266677"/>
            <a:ext cx="886781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6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27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b="1" dirty="0"/>
              <a:t> является преступлением в области информационной безопасности?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144963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/>
              <a:t>неправомерный доступ к информации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нарушение </a:t>
            </a:r>
            <a:r>
              <a:rPr lang="ru-RU" sz="2800" dirty="0"/>
              <a:t>авторских прав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неправомерное </a:t>
            </a:r>
            <a:r>
              <a:rPr lang="ru-RU" sz="2800" dirty="0"/>
              <a:t>изменение информации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неиспользование </a:t>
            </a:r>
            <a:r>
              <a:rPr lang="ru-RU" sz="2800" dirty="0"/>
              <a:t>антивирусной программы для защиты компьютера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24863" y="764704"/>
            <a:ext cx="886781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17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AutoShape 2" descr="http://www.port89.ru/upload/medialibrary/b77/b77b9b08ae05963e140c8b28beb733ae.png"/>
          <p:cNvSpPr>
            <a:spLocks noChangeAspect="1" noChangeArrowheads="1"/>
          </p:cNvSpPr>
          <p:nvPr/>
        </p:nvSpPr>
        <p:spPr bwMode="auto">
          <a:xfrm>
            <a:off x="63500" y="-136525"/>
            <a:ext cx="18669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av_p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06" y="4365104"/>
            <a:ext cx="1451539" cy="209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60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Человек, написавший и запустивший вирус в сети Интернет, который привел к «печальным последствиям», совершил преступление, определяемое как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23528" y="2713037"/>
            <a:ext cx="8229600" cy="3164235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/>
              <a:t>несанкционированный доступ к информации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подделка </a:t>
            </a:r>
            <a:r>
              <a:rPr lang="ru-RU" sz="2800" dirty="0"/>
              <a:t>информации, хранимой в памяти компьютера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нарушение </a:t>
            </a:r>
            <a:r>
              <a:rPr lang="ru-RU" sz="2800" dirty="0"/>
              <a:t>работоспособности компьютерной системы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нарушение </a:t>
            </a:r>
            <a:r>
              <a:rPr lang="ru-RU" sz="2800" dirty="0"/>
              <a:t>авторских и смежных прав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56376" y="1844824"/>
            <a:ext cx="886781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18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47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Какое устройство предназначено для обработки информации?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4144963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/>
              <a:t>Сканер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Монитор </a:t>
            </a:r>
            <a:endParaRPr lang="ru-RU" sz="2800" dirty="0"/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Клавиатура </a:t>
            </a:r>
            <a:endParaRPr lang="ru-RU" sz="2800" dirty="0"/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Процессор 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00392" y="764704"/>
            <a:ext cx="535723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41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из перечисленного является противоправным деянием в области информационной деятельности?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3164235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400" dirty="0"/>
              <a:t>Скачивание нелицензионного программного обеспечения и его установка.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400" dirty="0" smtClean="0"/>
              <a:t>Скачивание </a:t>
            </a:r>
            <a:r>
              <a:rPr lang="ru-RU" sz="2400" dirty="0"/>
              <a:t>аудиозаписи с новой песней начинающего певца, для которой он сам определил запись свободно-распространяемой.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400" dirty="0" smtClean="0"/>
              <a:t>Скачивание </a:t>
            </a:r>
            <a:r>
              <a:rPr lang="ru-RU" sz="2400" dirty="0"/>
              <a:t>фотографий своего друга с его личной страницы в Интернет для создания совместного фотоальбома по обоюдному желанию обоих.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400" dirty="0" smtClean="0"/>
              <a:t>Антивирусная </a:t>
            </a:r>
            <a:r>
              <a:rPr lang="ru-RU" sz="2400" dirty="0"/>
              <a:t>проверка компьютера </a:t>
            </a:r>
            <a:r>
              <a:rPr lang="ru-RU" sz="2400" dirty="0" smtClean="0"/>
              <a:t>учителя, </a:t>
            </a:r>
            <a:r>
              <a:rPr lang="ru-RU" sz="2400" dirty="0"/>
              <a:t>осуществляемая по его личной просьбе.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24862" y="764704"/>
            <a:ext cx="886781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19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3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914400"/>
          </a:xfrm>
        </p:spPr>
        <p:txBody>
          <a:bodyPr>
            <a:noAutofit/>
          </a:bodyPr>
          <a:lstStyle/>
          <a:p>
            <a:r>
              <a:rPr lang="ru-RU" sz="2400" b="1" dirty="0"/>
              <a:t>Если Вы купили лицензионный диск с обучающей программой, которая Вам очень понравилась, и Вы захотелось поделиться этой программой со своим другом. Какие Ваши действия будут правомерными?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23528" y="2348880"/>
            <a:ext cx="8229600" cy="3164235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400" dirty="0"/>
              <a:t>Дать этот диск другу, чтобы он смог установить эту программу так же и на свой компьютер.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400" dirty="0" smtClean="0"/>
              <a:t>Рассказать </a:t>
            </a:r>
            <a:r>
              <a:rPr lang="ru-RU" sz="2400" dirty="0"/>
              <a:t>другу об этой замечательной программе и посоветовать найти в Интернете «бесплатную» версию этой программы.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400" dirty="0" smtClean="0"/>
              <a:t>Приглашать </a:t>
            </a:r>
            <a:r>
              <a:rPr lang="ru-RU" sz="2400" dirty="0"/>
              <a:t>почаще друга к себе домой, для совместной работы на том компьютере, где установлена эта программа.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400" dirty="0" smtClean="0"/>
              <a:t>Выложить </a:t>
            </a:r>
            <a:r>
              <a:rPr lang="ru-RU" sz="2400" dirty="0"/>
              <a:t>эту программу в Интернете, чтобы все, кто хочет ею пользоваться, смогли ее скачать.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23175" y="548680"/>
            <a:ext cx="886781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0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02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692696"/>
            <a:ext cx="3240360" cy="93610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работу!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72703" y="4797152"/>
            <a:ext cx="7643191" cy="11303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забудьте сдать свои работы учителю!</a:t>
            </a:r>
          </a:p>
          <a:p>
            <a:pPr algn="l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забудьте подписать свои работы!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://prokoshechek.ru/wp-content/uploads/2013/05/computer-hap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26" y="77672"/>
            <a:ext cx="455295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09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Где расположены основные детали компьютера, отвечающие за его быстродействие?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23528" y="2420888"/>
            <a:ext cx="8229600" cy="4144963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В </a:t>
            </a:r>
            <a:r>
              <a:rPr lang="ru-RU" sz="2800" dirty="0"/>
              <a:t>мышке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В </a:t>
            </a:r>
            <a:r>
              <a:rPr lang="ru-RU" sz="2800" dirty="0"/>
              <a:t>наушниках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В </a:t>
            </a:r>
            <a:r>
              <a:rPr lang="ru-RU" sz="2800" dirty="0"/>
              <a:t>мониторе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В </a:t>
            </a:r>
            <a:r>
              <a:rPr lang="ru-RU" sz="2800" dirty="0"/>
              <a:t>системном блоке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00391" y="764704"/>
            <a:ext cx="535724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 descr="http://www.icohunter.com/png_preview/technology/kompyuternaya-my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2108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30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Для чего предназначена оперативная память компьютера?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23528" y="2420888"/>
            <a:ext cx="8229600" cy="4144963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/>
              <a:t>Для ввода информации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Для </a:t>
            </a:r>
            <a:r>
              <a:rPr lang="ru-RU" sz="2800" dirty="0"/>
              <a:t>обработки информации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Для </a:t>
            </a:r>
            <a:r>
              <a:rPr lang="ru-RU" sz="2800" dirty="0"/>
              <a:t>передачи информации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Для </a:t>
            </a:r>
            <a:r>
              <a:rPr lang="ru-RU" sz="2800" dirty="0"/>
              <a:t>временного хранения информации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00391" y="1244098"/>
            <a:ext cx="535724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9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Какое устройство предназначено для передачи информации?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23528" y="2420888"/>
            <a:ext cx="8229600" cy="4144963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/>
              <a:t>Сканер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Модем </a:t>
            </a:r>
            <a:endParaRPr lang="ru-RU" sz="2800" dirty="0"/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Принтер </a:t>
            </a:r>
            <a:endParaRPr lang="ru-RU" sz="2800" dirty="0"/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Клавиатура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00391" y="764704"/>
            <a:ext cx="535724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098" name="Picture 2" descr="http://novakom-online.ru/kira/info/orgntekhnik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3"/>
          <a:stretch/>
        </p:blipFill>
        <p:spPr bwMode="auto">
          <a:xfrm>
            <a:off x="2766726" y="2204864"/>
            <a:ext cx="615891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7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Какие из устройств предназначены для ввода информации?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23528" y="2420888"/>
            <a:ext cx="8229600" cy="4144963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/>
              <a:t>Сканер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/>
              <a:t>Принтер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Модем </a:t>
            </a:r>
            <a:endParaRPr lang="ru-RU" sz="2800" dirty="0"/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Процессор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19897" y="1282735"/>
            <a:ext cx="535723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5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2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Какие из устройств предназначены для вывода информации?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23528" y="2420888"/>
            <a:ext cx="8229600" cy="4144963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/>
              <a:t>Сканер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/>
              <a:t>Принтер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Клавиатура </a:t>
            </a:r>
            <a:endParaRPr lang="ru-RU" sz="2800" dirty="0"/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Процессор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00391" y="764704"/>
            <a:ext cx="535724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6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08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Какое устройство компьютера хранит информацию даже когда выключено питание?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23528" y="2420888"/>
            <a:ext cx="8229600" cy="4144963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/>
              <a:t>Процессор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Оперативная </a:t>
            </a:r>
            <a:r>
              <a:rPr lang="ru-RU" sz="2800" dirty="0"/>
              <a:t>память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Монитор </a:t>
            </a:r>
            <a:endParaRPr lang="ru-RU" sz="2800" dirty="0"/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Жесткий </a:t>
            </a:r>
            <a:r>
              <a:rPr lang="ru-RU" sz="2800" dirty="0"/>
              <a:t>диск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764704"/>
            <a:ext cx="535723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7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64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Какое устройство компьютера хранит программы и данные, только когда компьютер включен?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23528" y="2420888"/>
            <a:ext cx="8229600" cy="4144963"/>
          </a:xfrm>
        </p:spPr>
        <p:txBody>
          <a:bodyPr>
            <a:noAutofit/>
          </a:bodyPr>
          <a:lstStyle/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/>
              <a:t>Оперативная память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Процессор </a:t>
            </a:r>
            <a:endParaRPr lang="ru-RU" sz="2800" dirty="0"/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Жесткий </a:t>
            </a:r>
            <a:r>
              <a:rPr lang="ru-RU" sz="2800" dirty="0"/>
              <a:t>диск </a:t>
            </a:r>
          </a:p>
          <a:p>
            <a:pPr marL="457200" indent="-457200">
              <a:buClr>
                <a:srgbClr val="FF0000"/>
              </a:buClr>
              <a:buSzPct val="150000"/>
              <a:buFont typeface="+mj-lt"/>
              <a:buAutoNum type="alphaUcPeriod"/>
            </a:pPr>
            <a:r>
              <a:rPr lang="ru-RU" sz="2800" dirty="0" smtClean="0"/>
              <a:t>Монитор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764704"/>
            <a:ext cx="535723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8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4" name="Picture 2" descr="http://www.jrlinton.co.uk/images/products/zoom/1277856079-66987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600" r="9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140" y="2276872"/>
            <a:ext cx="39909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1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TC101859866[[fn=Макрос]]</Template>
  <TotalTime>130</TotalTime>
  <Words>625</Words>
  <Application>Microsoft Office PowerPoint</Application>
  <PresentationFormat>Экран (4:3)</PresentationFormat>
  <Paragraphs>126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Macro</vt:lpstr>
      <vt:lpstr>Компьютер как универсальное устройство для работы с информацией </vt:lpstr>
      <vt:lpstr>Какое устройство предназначено для обработки информации?</vt:lpstr>
      <vt:lpstr>Где расположены основные детали компьютера, отвечающие за его быстродействие?</vt:lpstr>
      <vt:lpstr>Для чего предназначена оперативная память компьютера?</vt:lpstr>
      <vt:lpstr>Какое устройство предназначено для передачи информации?</vt:lpstr>
      <vt:lpstr>Какие из устройств предназначены для ввода информации?</vt:lpstr>
      <vt:lpstr>Какие из устройств предназначены для вывода информации?</vt:lpstr>
      <vt:lpstr>Какое устройство компьютера хранит информацию даже когда выключено питание?</vt:lpstr>
      <vt:lpstr>Какое устройство компьютера хранит программы и данные, только когда компьютер включен?</vt:lpstr>
      <vt:lpstr>Какие носители информации в процессе ее хранения позволяют сохранить ее на долгое время?</vt:lpstr>
      <vt:lpstr>Что из перечисленного НЕ является средством воспроизведения информации с ее носителя?</vt:lpstr>
      <vt:lpstr>Что из перечисленного НЕ является средством передачи информации?</vt:lpstr>
      <vt:lpstr>Что из перечисленного НЕ является средством обработки информации?</vt:lpstr>
      <vt:lpstr>Оператор сделал видеозапись праздничного события и передал ее на телевидение. Какие информационные процессы были осуществлены?</vt:lpstr>
      <vt:lpstr>По информационному каналу связи информация может …</vt:lpstr>
      <vt:lpstr>Компьютерная сеть – это</vt:lpstr>
      <vt:lpstr>Нарушением авторских прав является</vt:lpstr>
      <vt:lpstr>Что НЕ является преступлением в области информационной безопасности?</vt:lpstr>
      <vt:lpstr>Человек, написавший и запустивший вирус в сети Интернет, который привел к «печальным последствиям», совершил преступление, определяемое как</vt:lpstr>
      <vt:lpstr>Что из перечисленного является противоправным деянием в области информационной деятельности?</vt:lpstr>
      <vt:lpstr>Если Вы купили лицензионный диск с обучающей программой, которая Вам очень понравилась, и Вы захотелось поделиться этой программой со своим другом. Какие Ваши действия будут правомерными?</vt:lpstr>
      <vt:lpstr>Спасибо за  работу!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July</dc:creator>
  <cp:lastModifiedBy>Асеев</cp:lastModifiedBy>
  <cp:revision>14</cp:revision>
  <dcterms:created xsi:type="dcterms:W3CDTF">2013-11-25T15:34:16Z</dcterms:created>
  <dcterms:modified xsi:type="dcterms:W3CDTF">2014-03-16T08:55:37Z</dcterms:modified>
</cp:coreProperties>
</file>