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F3D4-F400-4B46-BB9E-390983EE93C7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A00D-555B-402F-84CC-410FB261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3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F4B2C2F8-4F1F-4E4C-B21F-8A265E414A78}" type="slidenum">
              <a:rPr lang="ru-RU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3</a:t>
            </a:fld>
            <a:endParaRPr lang="ru-RU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8A5DE82-DE9D-4D3F-8506-FCDB729C1C32}" type="slidenum">
              <a:rPr lang="ru-RU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6</a:t>
            </a:fld>
            <a:endParaRPr lang="ru-RU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FF6C413E-C03C-45CD-BFBA-1438AABDCEFE}" type="slidenum">
              <a:rPr lang="ru-RU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1C87D60-B0BD-445E-94FF-20BE087FD847}" type="slidenum">
              <a:rPr lang="ru-RU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071962E-4D98-4F54-BDB7-06BADF424E16}" type="slidenum">
              <a:rPr lang="ru-RU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ru-RU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37B510-DD82-4CE7-A4C7-4A04E4308BF0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16E5214-87DA-414F-A7B8-8238E8A3FB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 вокруг нас</a:t>
            </a:r>
            <a:endParaRPr lang="ru-RU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6093296"/>
            <a:ext cx="2480320" cy="622920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/>
              <a:t>Автор: Асеев И.В.</a:t>
            </a:r>
          </a:p>
          <a:p>
            <a:pPr algn="r"/>
            <a:r>
              <a:rPr lang="ru-RU" sz="1200" dirty="0" smtClean="0"/>
              <a:t>МБОУ Кольская СОШ №2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767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3855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</a:t>
            </a:r>
            <a:r>
              <a:rPr lang="ru-RU" dirty="0"/>
              <a:t>виды информации вы получаете или могли бы получить, находясь в классе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48" y="1949300"/>
            <a:ext cx="67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adi17.ru/wp-content/uploads/2013/04/1_k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28737"/>
            <a:ext cx="5400600" cy="40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Какое по вашему мнению чувство является наиболее развитым у животных …</a:t>
            </a:r>
            <a:br>
              <a:rPr lang="ru-RU" sz="3200" dirty="0" smtClean="0"/>
            </a:br>
            <a:r>
              <a:rPr lang="ru-RU" sz="3200" dirty="0" smtClean="0"/>
              <a:t>(соедините стрелками)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82741" y="2484661"/>
            <a:ext cx="131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Орел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82741" y="3133761"/>
            <a:ext cx="1210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Волк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82741" y="3785315"/>
            <a:ext cx="331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Летучая мышь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82741" y="4431646"/>
            <a:ext cx="2141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Дельфин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82741" y="5077977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Крот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91253" y="2591803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Зрение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91253" y="323813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Слух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491253" y="388446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Обоняние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1253" y="453079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Осязание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3" y="4936315"/>
            <a:ext cx="252028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называют информацией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Информация – это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2696"/>
            <a:ext cx="676275" cy="58102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9" y="2306836"/>
            <a:ext cx="14398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4"/>
          <a:stretch>
            <a:fillRect/>
          </a:stretch>
        </p:blipFill>
        <p:spPr bwMode="auto">
          <a:xfrm>
            <a:off x="5082893" y="1408213"/>
            <a:ext cx="9366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91" y="3789040"/>
            <a:ext cx="9366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94" y="5592489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6229" y="2408894"/>
            <a:ext cx="123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Сведения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347864" y="2852936"/>
            <a:ext cx="869641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5164" y="3149332"/>
            <a:ext cx="14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Сообщение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 flipV="1">
            <a:off x="3347864" y="3333998"/>
            <a:ext cx="1917300" cy="239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0324" y="472514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06514" y="5592489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Новости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8" idx="1"/>
          </p:cNvCxnSpPr>
          <p:nvPr/>
        </p:nvCxnSpPr>
        <p:spPr>
          <a:xfrm>
            <a:off x="3347864" y="3573016"/>
            <a:ext cx="2132460" cy="1336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9" idx="0"/>
          </p:cNvCxnSpPr>
          <p:nvPr/>
        </p:nvCxnSpPr>
        <p:spPr>
          <a:xfrm>
            <a:off x="3347864" y="3573016"/>
            <a:ext cx="1497740" cy="2019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91680" y="522775"/>
            <a:ext cx="8428792" cy="720076"/>
          </a:xfrm>
        </p:spPr>
        <p:txBody>
          <a:bodyPr tIns="22401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4400" dirty="0"/>
              <a:t>С помощью чего человек воспринимает </a:t>
            </a:r>
            <a:r>
              <a:rPr lang="ru-RU" sz="4400" dirty="0" smtClean="0"/>
              <a:t>информацию </a:t>
            </a:r>
            <a:endParaRPr lang="ru-RU" sz="25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Первичную информацию об окружающем мире человек получает через органы: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Зрения (90%);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Слуха (9</a:t>
            </a:r>
            <a:r>
              <a:rPr lang="ru-RU" sz="2900" dirty="0">
                <a:latin typeface="Times New Roman" pitchFamily="16" charset="0"/>
                <a:cs typeface="Times New Roman" pitchFamily="16" charset="0"/>
              </a:rPr>
              <a:t>%</a:t>
            </a:r>
            <a:r>
              <a:rPr lang="ru-RU" dirty="0" smtClean="0"/>
              <a:t>);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Вкуса;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Осязания;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Обоняния;</a:t>
            </a: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2416320" y="3526932"/>
            <a:ext cx="391680" cy="1125480"/>
          </a:xfrm>
          <a:prstGeom prst="rightBrace">
            <a:avLst>
              <a:gd name="adj1" fmla="val 3474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03669" y="3861048"/>
            <a:ext cx="60048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8421" rIns="81639" bIns="40820"/>
          <a:lstStyle/>
          <a:p>
            <a:r>
              <a:rPr lang="ru-RU" sz="2000" dirty="0">
                <a:solidFill>
                  <a:srgbClr val="000000"/>
                </a:solidFill>
              </a:rPr>
              <a:t>1 %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69" y="2421740"/>
            <a:ext cx="1131840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0" y="2230283"/>
            <a:ext cx="2501280" cy="16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auto">
          <a:xfrm>
            <a:off x="7001020" y="3111572"/>
            <a:ext cx="1215360" cy="159857"/>
          </a:xfrm>
          <a:custGeom>
            <a:avLst/>
            <a:gdLst/>
            <a:ahLst/>
            <a:cxnLst>
              <a:cxn ang="0">
                <a:pos x="3600" y="0"/>
              </a:cxn>
              <a:cxn ang="0">
                <a:pos x="0" y="400"/>
              </a:cxn>
            </a:cxnLst>
            <a:rect l="0" t="0" r="r" b="b"/>
            <a:pathLst>
              <a:path w="3601" h="401">
                <a:moveTo>
                  <a:pt x="3600" y="0"/>
                </a:moveTo>
                <a:lnTo>
                  <a:pt x="0" y="400"/>
                </a:lnTo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26635"/>
            <a:ext cx="970560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1" name="Freeform 9"/>
          <p:cNvSpPr>
            <a:spLocks/>
          </p:cNvSpPr>
          <p:nvPr/>
        </p:nvSpPr>
        <p:spPr bwMode="auto">
          <a:xfrm>
            <a:off x="7457324" y="3016397"/>
            <a:ext cx="627840" cy="41764"/>
          </a:xfrm>
          <a:custGeom>
            <a:avLst/>
            <a:gdLst>
              <a:gd name="T0" fmla="*/ 691766 w 1801"/>
              <a:gd name="T1" fmla="*/ 0 h 1"/>
              <a:gd name="T2" fmla="*/ 0 w 1801"/>
              <a:gd name="T3" fmla="*/ 0 h 1"/>
              <a:gd name="T4" fmla="*/ 0 60000 65536"/>
              <a:gd name="T5" fmla="*/ 0 60000 65536"/>
              <a:gd name="T6" fmla="*/ 0 w 1801"/>
              <a:gd name="T7" fmla="*/ 0 h 1"/>
              <a:gd name="T8" fmla="*/ 1801 w 180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1" h="1">
                <a:moveTo>
                  <a:pt x="1800" y="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00" y="4736271"/>
            <a:ext cx="1510560" cy="18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80" y="3861048"/>
            <a:ext cx="2160000" cy="15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80" y="5231809"/>
            <a:ext cx="2190240" cy="137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8495"/>
          <a:stretch>
            <a:fillRect/>
          </a:stretch>
        </p:blipFill>
        <p:spPr bwMode="auto">
          <a:xfrm rot="-1088345">
            <a:off x="7067172" y="2622693"/>
            <a:ext cx="324000" cy="4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49" y="908720"/>
            <a:ext cx="67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80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0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6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42" y="332656"/>
            <a:ext cx="8229600" cy="990600"/>
          </a:xfrm>
        </p:spPr>
        <p:txBody>
          <a:bodyPr/>
          <a:lstStyle/>
          <a:p>
            <a:r>
              <a:rPr lang="ru-RU" dirty="0" smtClean="0"/>
              <a:t>Соотношение между информацией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8633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44697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0761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6825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2889" y="1487594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8953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5017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01081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7145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53209" y="148618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68633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4697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0761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96825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2889" y="1991650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8953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5017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1081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77145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53209" y="199024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68633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44697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0761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6825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2889" y="2495706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8953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5017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01081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77145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53209" y="249430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68633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44697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20761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96825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2889" y="2999762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48953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25017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01081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77145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53209" y="299835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68633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44697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420761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96825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72889" y="3503818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48953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25017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301081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7145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53209" y="350241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268633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844697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420761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996825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72889" y="4007874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148953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25017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301081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77145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53209" y="4006469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268633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844697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420761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996825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572889" y="4511930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148953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725017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301081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877145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453209" y="4510525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288885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864949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441013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017077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593141" y="5015986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169205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745269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321333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897397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473461" y="5014581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268633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844697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420761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996825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572889" y="5520042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148953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725017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301081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877145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453209" y="5518637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288885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1864949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441013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017077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593141" y="6024098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169205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745269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321333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897397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6473461" y="6022693"/>
            <a:ext cx="48605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046089" y="3526967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Зрение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8405" y="1405470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Слух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27376" y="1205415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Вкус</a:t>
            </a:r>
          </a:p>
          <a:p>
            <a:pPr algn="just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Осязание</a:t>
            </a:r>
          </a:p>
          <a:p>
            <a:pPr algn="just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Обоняние</a:t>
            </a:r>
            <a:endParaRPr lang="ru-RU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9" y="0"/>
            <a:ext cx="1627981" cy="16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20015"/>
            <a:ext cx="7500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Нарисуем и заполним в тетради таблицу</a:t>
            </a: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03839"/>
              </p:ext>
            </p:extLst>
          </p:nvPr>
        </p:nvGraphicFramePr>
        <p:xfrm>
          <a:off x="325445" y="1700807"/>
          <a:ext cx="8495027" cy="4896545"/>
        </p:xfrm>
        <a:graphic>
          <a:graphicData uri="http://schemas.openxmlformats.org/drawingml/2006/table">
            <a:tbl>
              <a:tblPr/>
              <a:tblGrid>
                <a:gridCol w="4247513"/>
                <a:gridCol w="4247514"/>
              </a:tblGrid>
              <a:tr h="150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Орган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Вид информации по способу восприятия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785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Глаза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785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Уши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785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Нос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785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Язык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803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Кожа</a:t>
                      </a: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90000" marR="90000" marT="62676" marB="46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5397500" y="3279775"/>
            <a:ext cx="1423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ru-RU" sz="3200" dirty="0">
                <a:solidFill>
                  <a:srgbClr val="000000"/>
                </a:solidFill>
              </a:rPr>
              <a:t>Зрительная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5397500" y="3922713"/>
            <a:ext cx="11477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ru-RU" sz="3200">
                <a:solidFill>
                  <a:srgbClr val="000000"/>
                </a:solidFill>
              </a:rPr>
              <a:t>Звуковая</a:t>
            </a: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5376068" y="4581128"/>
            <a:ext cx="1717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ru-RU" sz="3200" dirty="0">
                <a:solidFill>
                  <a:srgbClr val="000000"/>
                </a:solidFill>
              </a:rPr>
              <a:t>Обонятельная</a:t>
            </a: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5397500" y="5229200"/>
            <a:ext cx="11604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ru-RU" sz="3200" dirty="0">
                <a:solidFill>
                  <a:srgbClr val="000000"/>
                </a:solidFill>
              </a:rPr>
              <a:t>Вкусовая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7500" y="5901372"/>
            <a:ext cx="16748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r>
              <a:rPr lang="ru-RU" sz="3200" dirty="0">
                <a:solidFill>
                  <a:srgbClr val="000000"/>
                </a:solidFill>
              </a:rPr>
              <a:t>Осязательная</a:t>
            </a:r>
          </a:p>
        </p:txBody>
      </p:sp>
    </p:spTree>
    <p:extLst>
      <p:ext uri="{BB962C8B-B14F-4D97-AF65-F5344CB8AC3E}">
        <p14:creationId xmlns:p14="http://schemas.microsoft.com/office/powerpoint/2010/main" val="41251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7575840" cy="1144921"/>
          </a:xfrm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900"/>
              <a:t>Для получения более точной информации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074" y="1340768"/>
            <a:ext cx="8045280" cy="3977698"/>
          </a:xfrm>
        </p:spPr>
        <p:txBody>
          <a:bodyPr tIns="25602"/>
          <a:lstStyle/>
          <a:p>
            <a:pPr indent="1728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900" dirty="0">
                <a:latin typeface="Times New Roman" pitchFamily="16" charset="0"/>
                <a:cs typeface="Times New Roman" pitchFamily="16" charset="0"/>
              </a:rPr>
              <a:t>Для получения более точной </a:t>
            </a:r>
            <a:r>
              <a:rPr lang="ru-RU" sz="2900" dirty="0">
                <a:latin typeface="Times New Roman" pitchFamily="16" charset="0"/>
              </a:rPr>
              <a:t>информации в дополнение к органам чувств человек использует различные устройства и приборы: линейки, транспортир, термометр,...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3623421"/>
            <a:ext cx="2368800" cy="18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3558615"/>
            <a:ext cx="2695680" cy="15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987" r="3934" b="2464"/>
          <a:stretch>
            <a:fillRect/>
          </a:stretch>
        </p:blipFill>
        <p:spPr bwMode="auto">
          <a:xfrm>
            <a:off x="6840000" y="3623421"/>
            <a:ext cx="1814400" cy="200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74400" y="5762046"/>
            <a:ext cx="5128676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sz="4000">
                <a:latin typeface="Times New Roman" pitchFamily="16" charset="0"/>
                <a:cs typeface="Times New Roman" pitchFamily="16" charset="0"/>
              </a:rPr>
              <a:t>Приведи еще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2787846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7575840" cy="1144921"/>
          </a:xfrm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900" dirty="0"/>
              <a:t>Каким образом человек может представить полученную </a:t>
            </a:r>
            <a:r>
              <a:rPr lang="ru-RU" sz="2900" dirty="0" smtClean="0"/>
              <a:t>информацию</a:t>
            </a:r>
            <a:endParaRPr lang="ru-RU" sz="29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</p:spPr>
        <p:txBody>
          <a:bodyPr/>
          <a:lstStyle/>
          <a:p>
            <a:pPr marL="391686" indent="-293764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Виды информации по форме представления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3705"/>
              </p:ext>
            </p:extLst>
          </p:nvPr>
        </p:nvGraphicFramePr>
        <p:xfrm>
          <a:off x="619201" y="2197671"/>
          <a:ext cx="7866720" cy="400506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620800"/>
                <a:gridCol w="2622240"/>
                <a:gridCol w="2623680"/>
              </a:tblGrid>
              <a:tr h="400506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Числовая информация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Количественные характеристики объектов окружающего мира — возраст, вес, рост, численность населения, площадь,...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— число, записанное арабскими цифрами.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XII — число, записанное римскими цифрами.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00001100 — представление  числа в памяти компьютера.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</a:tr>
            </a:tbl>
          </a:graphicData>
        </a:graphic>
      </p:graphicFrame>
      <p:pic>
        <p:nvPicPr>
          <p:cNvPr id="1025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0" y="3040160"/>
            <a:ext cx="2124000" cy="23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67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044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575840" cy="1144921"/>
          </a:xfrm>
        </p:spPr>
        <p:txBody>
          <a:bodyPr tIns="25602">
            <a:normAutofit/>
          </a:bodyPr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информации по форме представления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85888"/>
              </p:ext>
            </p:extLst>
          </p:nvPr>
        </p:nvGraphicFramePr>
        <p:xfrm>
          <a:off x="684001" y="1549603"/>
          <a:ext cx="7840800" cy="46761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12160"/>
                <a:gridCol w="2615040"/>
                <a:gridCol w="2613600"/>
              </a:tblGrid>
              <a:tr h="268156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Текстовая информация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Все, что напечатано или написано на любом из существующих языков.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Книга — русский язык.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Book — английский язык.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Buch — немецкий язык.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</a:tr>
              <a:tr h="1418549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Графическая информация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Рисунки, картины, чертежи, схемы, карты, фотографии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</a:tr>
              <a:tr h="576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</a:tr>
            </a:tbl>
          </a:graphicData>
        </a:graphic>
      </p:graphicFrame>
      <p:pic>
        <p:nvPicPr>
          <p:cNvPr id="11283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00" y="2521705"/>
            <a:ext cx="1296000" cy="12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4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4919556"/>
            <a:ext cx="1296000" cy="11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5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00" y="4255648"/>
            <a:ext cx="1296000" cy="15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86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00" y="4668970"/>
            <a:ext cx="1296000" cy="16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66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575840" cy="1144921"/>
          </a:xfrm>
        </p:spPr>
        <p:txBody>
          <a:bodyPr tIns="25602">
            <a:normAutofit/>
          </a:bodyPr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информации по форме представления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84755"/>
              </p:ext>
            </p:extLst>
          </p:nvPr>
        </p:nvGraphicFramePr>
        <p:xfrm>
          <a:off x="684001" y="1549603"/>
          <a:ext cx="7840800" cy="465601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21600"/>
                <a:gridCol w="2505600"/>
                <a:gridCol w="2613600"/>
              </a:tblGrid>
              <a:tr h="244969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Звуковая информация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Все, что мы слышим — человеческая речь, музыка, пение птиц, шелест листвы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</a:tr>
              <a:tr h="22063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Видеоинформация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Последовательности изображений — фильмы, мультфильмы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1638" marR="81638" marT="56859" marB="42456" horzOverflow="overflow"/>
                </a:tc>
              </a:tr>
            </a:tbl>
          </a:graphicData>
        </a:graphic>
      </p:graphicFrame>
      <p:pic>
        <p:nvPicPr>
          <p:cNvPr id="12305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392091"/>
            <a:ext cx="1306080" cy="13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6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01" y="1744024"/>
            <a:ext cx="1005120" cy="10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7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00" y="1744023"/>
            <a:ext cx="1107360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8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00" y="2780932"/>
            <a:ext cx="1110240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9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4530716"/>
            <a:ext cx="1296000" cy="1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10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0" y="4206682"/>
            <a:ext cx="2220480" cy="150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66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</TotalTime>
  <Words>287</Words>
  <Application>Microsoft Office PowerPoint</Application>
  <PresentationFormat>Экран (4:3)</PresentationFormat>
  <Paragraphs>83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Информация вокруг нас</vt:lpstr>
      <vt:lpstr>Что называют информацией</vt:lpstr>
      <vt:lpstr>С помощью чего человек воспринимает информацию </vt:lpstr>
      <vt:lpstr>Соотношение между информацией</vt:lpstr>
      <vt:lpstr>Презентация PowerPoint</vt:lpstr>
      <vt:lpstr>Для получения более точной информации</vt:lpstr>
      <vt:lpstr>Каким образом человек может представить полученную информацию</vt:lpstr>
      <vt:lpstr>Виды информации по форме представления</vt:lpstr>
      <vt:lpstr>Виды информации по форме представления</vt:lpstr>
      <vt:lpstr>Какие виды информации вы получаете или могли бы получить, находясь в классе</vt:lpstr>
      <vt:lpstr>Какое по вашему мнению чувство является наиболее развитым у животных … (соедините стрелками)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вокруг нас</dc:title>
  <dc:creator>Асеев</dc:creator>
  <cp:lastModifiedBy>Асеев</cp:lastModifiedBy>
  <cp:revision>11</cp:revision>
  <dcterms:created xsi:type="dcterms:W3CDTF">2013-09-04T16:04:02Z</dcterms:created>
  <dcterms:modified xsi:type="dcterms:W3CDTF">2013-09-18T16:14:56Z</dcterms:modified>
</cp:coreProperties>
</file>